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5"/>
  </p:notesMasterIdLst>
  <p:sldIdLst>
    <p:sldId id="256" r:id="rId2"/>
    <p:sldId id="260" r:id="rId3"/>
    <p:sldId id="271" r:id="rId4"/>
    <p:sldId id="272" r:id="rId5"/>
    <p:sldId id="273" r:id="rId6"/>
    <p:sldId id="274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298" r:id="rId15"/>
    <p:sldId id="280" r:id="rId16"/>
    <p:sldId id="281" r:id="rId17"/>
    <p:sldId id="282" r:id="rId18"/>
    <p:sldId id="275" r:id="rId19"/>
    <p:sldId id="276" r:id="rId20"/>
    <p:sldId id="277" r:id="rId21"/>
    <p:sldId id="278" r:id="rId22"/>
    <p:sldId id="279" r:id="rId23"/>
    <p:sldId id="270" r:id="rId24"/>
  </p:sldIdLst>
  <p:sldSz cx="10688638" cy="7562850"/>
  <p:notesSz cx="6858000" cy="9144000"/>
  <p:defaultTextStyle>
    <a:defPPr>
      <a:defRPr lang="en-US"/>
    </a:defPPr>
    <a:lvl1pPr marL="0" algn="l" defTabSz="58398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3981" algn="l" defTabSz="58398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67961" algn="l" defTabSz="58398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1941" algn="l" defTabSz="58398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35921" algn="l" defTabSz="58398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19902" algn="l" defTabSz="58398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03883" algn="l" defTabSz="58398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87863" algn="l" defTabSz="58398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71845" algn="l" defTabSz="58398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 Oliver" initials="KO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00"/>
    <a:srgbClr val="EBEBEB"/>
    <a:srgbClr val="D9D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50000" autoAdjust="0"/>
  </p:normalViewPr>
  <p:slideViewPr>
    <p:cSldViewPr snapToGrid="0" snapToObjects="1">
      <p:cViewPr varScale="1">
        <p:scale>
          <a:sx n="94" d="100"/>
          <a:sy n="94" d="100"/>
        </p:scale>
        <p:origin x="1080" y="200"/>
      </p:cViewPr>
      <p:guideLst>
        <p:guide orient="horz" pos="2382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4A9B5-AD8A-A44E-96EE-C7F9A62FD3C8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3F442-AD7D-8943-A30B-ADE0BACA7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9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Ken Douglas,</a:t>
            </a:r>
            <a:r>
              <a:rPr lang="en-US" baseline="0" dirty="0"/>
              <a:t> Licensed under creative commons noncommercial, attribution, share alike: http://</a:t>
            </a:r>
            <a:r>
              <a:rPr lang="en-US" baseline="0" dirty="0" err="1"/>
              <a:t>www.flickr.com</a:t>
            </a:r>
            <a:r>
              <a:rPr lang="en-US" baseline="0" dirty="0"/>
              <a:t>/photos/</a:t>
            </a:r>
            <a:r>
              <a:rPr lang="en-US" baseline="0" dirty="0" err="1"/>
              <a:t>good_day</a:t>
            </a:r>
            <a:r>
              <a:rPr lang="en-US" baseline="0" dirty="0"/>
              <a:t>/262455824/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3F442-AD7D-8943-A30B-ADE0BACA75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4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441" y="1508600"/>
            <a:ext cx="6370454" cy="4942650"/>
          </a:xfrm>
        </p:spPr>
        <p:txBody>
          <a:bodyPr tIns="0" bIns="0">
            <a:noAutofit/>
          </a:bodyPr>
          <a:lstStyle>
            <a:lvl1pPr>
              <a:defRPr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7339" y="1508600"/>
            <a:ext cx="3154152" cy="4942650"/>
          </a:xfrm>
        </p:spPr>
        <p:txBody>
          <a:bodyPr tIns="0" bIns="0" anchor="b">
            <a:normAutofit/>
          </a:bodyPr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584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68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2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3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04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88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72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9" name="Picture 8" descr="UCLEngPPT_title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313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0" y="0"/>
            <a:ext cx="10688638" cy="7553137"/>
            <a:chOff x="0" y="0"/>
            <a:chExt cx="10688638" cy="7553137"/>
          </a:xfrm>
        </p:grpSpPr>
        <p:pic>
          <p:nvPicPr>
            <p:cNvPr id="5" name="Picture 4" descr="UCLEngPPT_titlebar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"/>
              <a:ext cx="10688638" cy="755313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0"/>
              <a:ext cx="5909441" cy="880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568192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432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7BF1FB9E-FFAE-0B4F-80F0-60D3C1AC995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1952" y="7009643"/>
            <a:ext cx="3384735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0190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FFC7D564-955B-924B-9581-C74EFB01A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6190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49262" y="227586"/>
            <a:ext cx="2404944" cy="48388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432" y="227586"/>
            <a:ext cx="7036687" cy="48388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432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7BF1FB9E-FFAE-0B4F-80F0-60D3C1AC995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1952" y="7009643"/>
            <a:ext cx="3384735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0190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FFC7D564-955B-924B-9581-C74EFB01A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0291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 descr="UCLEngPPT_page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3135"/>
          </a:xfrm>
          <a:prstGeom prst="rect">
            <a:avLst/>
          </a:prstGeom>
        </p:spPr>
      </p:pic>
      <p:pic>
        <p:nvPicPr>
          <p:cNvPr id="5" name="Picture 4" descr="UCLEngPPT_page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0688638" cy="75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580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329" y="4859833"/>
            <a:ext cx="9085342" cy="1502066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329" y="3205459"/>
            <a:ext cx="9085342" cy="1654373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8401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6802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5204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33605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92007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50408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40881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67211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432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7BF1FB9E-FFAE-0B4F-80F0-60D3C1AC995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1952" y="7009643"/>
            <a:ext cx="3384735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0190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FFC7D564-955B-924B-9581-C74EFB01A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541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432" y="1323501"/>
            <a:ext cx="4720815" cy="374291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391" y="1323501"/>
            <a:ext cx="4720815" cy="374291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4432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7BF1FB9E-FFAE-0B4F-80F0-60D3C1AC995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1952" y="7009643"/>
            <a:ext cx="3384735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0190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FFC7D564-955B-924B-9581-C74EFB01A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2953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32" y="302866"/>
            <a:ext cx="9619774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432" y="1692889"/>
            <a:ext cx="4722671" cy="705516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84015" indent="0">
              <a:buNone/>
              <a:defRPr sz="2500" b="1"/>
            </a:lvl2pPr>
            <a:lvl3pPr marL="1168029" indent="0">
              <a:buNone/>
              <a:defRPr sz="2300" b="1"/>
            </a:lvl3pPr>
            <a:lvl4pPr marL="1752043" indent="0">
              <a:buNone/>
              <a:defRPr sz="2100" b="1"/>
            </a:lvl4pPr>
            <a:lvl5pPr marL="2336057" indent="0">
              <a:buNone/>
              <a:defRPr sz="2100" b="1"/>
            </a:lvl5pPr>
            <a:lvl6pPr marL="2920072" indent="0">
              <a:buNone/>
              <a:defRPr sz="2100" b="1"/>
            </a:lvl6pPr>
            <a:lvl7pPr marL="3504087" indent="0">
              <a:buNone/>
              <a:defRPr sz="2100" b="1"/>
            </a:lvl7pPr>
            <a:lvl8pPr marL="4088100" indent="0">
              <a:buNone/>
              <a:defRPr sz="2100" b="1"/>
            </a:lvl8pPr>
            <a:lvl9pPr marL="4672115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432" y="2398404"/>
            <a:ext cx="4722671" cy="435739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9681" y="1692889"/>
            <a:ext cx="4724527" cy="705516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84015" indent="0">
              <a:buNone/>
              <a:defRPr sz="2500" b="1"/>
            </a:lvl2pPr>
            <a:lvl3pPr marL="1168029" indent="0">
              <a:buNone/>
              <a:defRPr sz="2300" b="1"/>
            </a:lvl3pPr>
            <a:lvl4pPr marL="1752043" indent="0">
              <a:buNone/>
              <a:defRPr sz="2100" b="1"/>
            </a:lvl4pPr>
            <a:lvl5pPr marL="2336057" indent="0">
              <a:buNone/>
              <a:defRPr sz="2100" b="1"/>
            </a:lvl5pPr>
            <a:lvl6pPr marL="2920072" indent="0">
              <a:buNone/>
              <a:defRPr sz="2100" b="1"/>
            </a:lvl6pPr>
            <a:lvl7pPr marL="3504087" indent="0">
              <a:buNone/>
              <a:defRPr sz="2100" b="1"/>
            </a:lvl7pPr>
            <a:lvl8pPr marL="4088100" indent="0">
              <a:buNone/>
              <a:defRPr sz="2100" b="1"/>
            </a:lvl8pPr>
            <a:lvl9pPr marL="4672115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9681" y="2398404"/>
            <a:ext cx="4724527" cy="435739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4432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7BF1FB9E-FFAE-0B4F-80F0-60D3C1AC995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51952" y="7009643"/>
            <a:ext cx="3384735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60190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FFC7D564-955B-924B-9581-C74EFB01A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9977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4432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7BF1FB9E-FFAE-0B4F-80F0-60D3C1AC995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51952" y="7009643"/>
            <a:ext cx="3384735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60190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FFC7D564-955B-924B-9581-C74EFB01A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731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4432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7BF1FB9E-FFAE-0B4F-80F0-60D3C1AC995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1952" y="7009643"/>
            <a:ext cx="3384735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60190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FFC7D564-955B-924B-9581-C74EFB01A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554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34" y="301113"/>
            <a:ext cx="3516489" cy="1281484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961" y="301116"/>
            <a:ext cx="5975245" cy="6454683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434" y="1582599"/>
            <a:ext cx="3516489" cy="5173200"/>
          </a:xfrm>
        </p:spPr>
        <p:txBody>
          <a:bodyPr/>
          <a:lstStyle>
            <a:lvl1pPr marL="0" indent="0">
              <a:buNone/>
              <a:defRPr sz="1700"/>
            </a:lvl1pPr>
            <a:lvl2pPr marL="584015" indent="0">
              <a:buNone/>
              <a:defRPr sz="1500"/>
            </a:lvl2pPr>
            <a:lvl3pPr marL="1168029" indent="0">
              <a:buNone/>
              <a:defRPr sz="1300"/>
            </a:lvl3pPr>
            <a:lvl4pPr marL="1752043" indent="0">
              <a:buNone/>
              <a:defRPr sz="1200"/>
            </a:lvl4pPr>
            <a:lvl5pPr marL="2336057" indent="0">
              <a:buNone/>
              <a:defRPr sz="1200"/>
            </a:lvl5pPr>
            <a:lvl6pPr marL="2920072" indent="0">
              <a:buNone/>
              <a:defRPr sz="1200"/>
            </a:lvl6pPr>
            <a:lvl7pPr marL="3504087" indent="0">
              <a:buNone/>
              <a:defRPr sz="1200"/>
            </a:lvl7pPr>
            <a:lvl8pPr marL="4088100" indent="0">
              <a:buNone/>
              <a:defRPr sz="1200"/>
            </a:lvl8pPr>
            <a:lvl9pPr marL="4672115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4432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7BF1FB9E-FFAE-0B4F-80F0-60D3C1AC995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1952" y="7009643"/>
            <a:ext cx="3384735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0190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FFC7D564-955B-924B-9581-C74EFB01A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5390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047" y="5293996"/>
            <a:ext cx="6413183" cy="624987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047" y="675755"/>
            <a:ext cx="6413183" cy="4537710"/>
          </a:xfrm>
        </p:spPr>
        <p:txBody>
          <a:bodyPr/>
          <a:lstStyle>
            <a:lvl1pPr marL="0" indent="0">
              <a:buNone/>
              <a:defRPr sz="4100"/>
            </a:lvl1pPr>
            <a:lvl2pPr marL="584015" indent="0">
              <a:buNone/>
              <a:defRPr sz="3600"/>
            </a:lvl2pPr>
            <a:lvl3pPr marL="1168029" indent="0">
              <a:buNone/>
              <a:defRPr sz="3000"/>
            </a:lvl3pPr>
            <a:lvl4pPr marL="1752043" indent="0">
              <a:buNone/>
              <a:defRPr sz="2500"/>
            </a:lvl4pPr>
            <a:lvl5pPr marL="2336057" indent="0">
              <a:buNone/>
              <a:defRPr sz="2500"/>
            </a:lvl5pPr>
            <a:lvl6pPr marL="2920072" indent="0">
              <a:buNone/>
              <a:defRPr sz="2500"/>
            </a:lvl6pPr>
            <a:lvl7pPr marL="3504087" indent="0">
              <a:buNone/>
              <a:defRPr sz="2500"/>
            </a:lvl7pPr>
            <a:lvl8pPr marL="4088100" indent="0">
              <a:buNone/>
              <a:defRPr sz="2500"/>
            </a:lvl8pPr>
            <a:lvl9pPr marL="4672115" indent="0">
              <a:buNone/>
              <a:defRPr sz="25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047" y="5918982"/>
            <a:ext cx="6413183" cy="887585"/>
          </a:xfrm>
        </p:spPr>
        <p:txBody>
          <a:bodyPr/>
          <a:lstStyle>
            <a:lvl1pPr marL="0" indent="0">
              <a:buNone/>
              <a:defRPr sz="1700"/>
            </a:lvl1pPr>
            <a:lvl2pPr marL="584015" indent="0">
              <a:buNone/>
              <a:defRPr sz="1500"/>
            </a:lvl2pPr>
            <a:lvl3pPr marL="1168029" indent="0">
              <a:buNone/>
              <a:defRPr sz="1300"/>
            </a:lvl3pPr>
            <a:lvl4pPr marL="1752043" indent="0">
              <a:buNone/>
              <a:defRPr sz="1200"/>
            </a:lvl4pPr>
            <a:lvl5pPr marL="2336057" indent="0">
              <a:buNone/>
              <a:defRPr sz="1200"/>
            </a:lvl5pPr>
            <a:lvl6pPr marL="2920072" indent="0">
              <a:buNone/>
              <a:defRPr sz="1200"/>
            </a:lvl6pPr>
            <a:lvl7pPr marL="3504087" indent="0">
              <a:buNone/>
              <a:defRPr sz="1200"/>
            </a:lvl7pPr>
            <a:lvl8pPr marL="4088100" indent="0">
              <a:buNone/>
              <a:defRPr sz="1200"/>
            </a:lvl8pPr>
            <a:lvl9pPr marL="4672115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4432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7BF1FB9E-FFAE-0B4F-80F0-60D3C1AC995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1952" y="7009643"/>
            <a:ext cx="3384735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0190" y="7009643"/>
            <a:ext cx="2494016" cy="402652"/>
          </a:xfrm>
          <a:prstGeom prst="rect">
            <a:avLst/>
          </a:prstGeom>
        </p:spPr>
        <p:txBody>
          <a:bodyPr lIns="116803" tIns="58401" rIns="116803" bIns="58401"/>
          <a:lstStyle/>
          <a:p>
            <a:fld id="{FFC7D564-955B-924B-9581-C74EFB01A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87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0688638" cy="756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51" tIns="49775" rIns="99551" bIns="49775" spcCol="0" rtlCol="0" anchor="ctr"/>
          <a:lstStyle/>
          <a:p>
            <a:pPr algn="ctr"/>
            <a:endParaRPr lang="en-US"/>
          </a:p>
        </p:txBody>
      </p:sp>
      <p:pic>
        <p:nvPicPr>
          <p:cNvPr id="14" name="Picture 13" descr="UCLEngPPT_e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688638" cy="755313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781604"/>
            <a:ext cx="10688638" cy="781246"/>
            <a:chOff x="0" y="6781604"/>
            <a:chExt cx="10688638" cy="781246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781604"/>
              <a:ext cx="10688638" cy="7812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9551" tIns="49775" rIns="99551" bIns="49775" spcCol="0"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UCL Engineering logo reverse.pdf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1510" y="6919609"/>
              <a:ext cx="1948949" cy="516099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800" y="2376000"/>
            <a:ext cx="9194400" cy="4010400"/>
          </a:xfrm>
          <a:prstGeom prst="rect">
            <a:avLst/>
          </a:prstGeom>
        </p:spPr>
        <p:txBody>
          <a:bodyPr vert="horz" lIns="116803" tIns="0" rIns="116803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148" y="1008000"/>
            <a:ext cx="9194400" cy="972000"/>
          </a:xfrm>
          <a:prstGeom prst="rect">
            <a:avLst/>
          </a:prstGeom>
        </p:spPr>
        <p:txBody>
          <a:bodyPr vert="horz" lIns="116803" tIns="0" rIns="116803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0688638" cy="756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9546" tIns="49772" rIns="99546" bIns="49772" spcCol="0" rtlCol="0" anchor="ctr"/>
          <a:lstStyle/>
          <a:p>
            <a:pPr algn="ctr"/>
            <a:endParaRPr lang="en-US"/>
          </a:p>
        </p:txBody>
      </p:sp>
      <p:pic>
        <p:nvPicPr>
          <p:cNvPr id="12" name="Picture 11" descr="UCLEngPPT_e2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688638" cy="755313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6781604"/>
            <a:ext cx="10688638" cy="781246"/>
            <a:chOff x="0" y="6781604"/>
            <a:chExt cx="10688638" cy="781246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781604"/>
              <a:ext cx="10688638" cy="7812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9551" tIns="49775" rIns="99551" bIns="49775" spcCol="0"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UCL Engineering logo reverse.pdf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1510" y="6919609"/>
              <a:ext cx="1948949" cy="51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9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>
    <p:fade/>
  </p:transition>
  <p:txStyles>
    <p:titleStyle>
      <a:lvl1pPr algn="l" defTabSz="584015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584015" rtl="0" eaLnBrk="1" latinLnBrk="0" hangingPunct="1">
        <a:spcBef>
          <a:spcPts val="800"/>
        </a:spcBef>
        <a:spcAft>
          <a:spcPts val="800"/>
        </a:spcAft>
        <a:buFont typeface="Arial"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49023" indent="-365008" algn="l" defTabSz="58401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Arial"/>
          <a:ea typeface="+mn-ea"/>
          <a:cs typeface="Arial"/>
        </a:defRPr>
      </a:lvl2pPr>
      <a:lvl3pPr marL="1460036" indent="-292007" algn="l" defTabSz="584015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3pPr>
      <a:lvl4pPr marL="2044051" indent="-292007" algn="l" defTabSz="584015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Arial"/>
          <a:ea typeface="+mn-ea"/>
          <a:cs typeface="Arial"/>
        </a:defRPr>
      </a:lvl4pPr>
      <a:lvl5pPr marL="2628064" indent="-292007" algn="l" defTabSz="584015" rtl="0" eaLnBrk="1" latinLnBrk="0" hangingPunct="1">
        <a:spcBef>
          <a:spcPct val="20000"/>
        </a:spcBef>
        <a:buFont typeface="Arial"/>
        <a:buChar char="»"/>
        <a:defRPr sz="2500" kern="1200">
          <a:solidFill>
            <a:schemeClr val="tx1"/>
          </a:solidFill>
          <a:latin typeface="Arial"/>
          <a:ea typeface="+mn-ea"/>
          <a:cs typeface="Arial"/>
        </a:defRPr>
      </a:lvl5pPr>
      <a:lvl6pPr marL="3212079" indent="-292007" algn="l" defTabSz="584015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96093" indent="-292007" algn="l" defTabSz="584015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80108" indent="-292007" algn="l" defTabSz="584015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964121" indent="-292007" algn="l" defTabSz="584015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40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4015" algn="l" defTabSz="5840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68029" algn="l" defTabSz="5840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2043" algn="l" defTabSz="5840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36057" algn="l" defTabSz="5840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0072" algn="l" defTabSz="5840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04087" algn="l" defTabSz="5840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88100" algn="l" defTabSz="5840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72115" algn="l" defTabSz="58401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" t="-2688" b="2686"/>
          <a:stretch/>
        </p:blipFill>
        <p:spPr bwMode="auto">
          <a:xfrm>
            <a:off x="0" y="-127141"/>
            <a:ext cx="10688638" cy="756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UCL Big White E.png"/>
          <p:cNvPicPr>
            <a:picLocks noChangeAspect="1"/>
          </p:cNvPicPr>
          <p:nvPr/>
        </p:nvPicPr>
        <p:blipFill>
          <a:blip r:embed="rId4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663" y="600593"/>
            <a:ext cx="7874002" cy="7868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</a:rPr>
              <a:t>Searching the web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7339" y="1305404"/>
            <a:ext cx="3154152" cy="49426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Prof. Mark Handley</a:t>
            </a:r>
          </a:p>
        </p:txBody>
      </p:sp>
      <p:pic>
        <p:nvPicPr>
          <p:cNvPr id="5" name="Picture 4" descr="longplainbann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0688638" cy="1291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01" y="94363"/>
            <a:ext cx="6832600" cy="60263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DEPARTMENT OF COMPUTER SCIENCE</a:t>
            </a:r>
          </a:p>
          <a:p>
            <a:r>
              <a:rPr lang="en-US" sz="1600" dirty="0">
                <a:solidFill>
                  <a:srgbClr val="D9D6CC"/>
                </a:solidFill>
                <a:latin typeface="Arial"/>
                <a:cs typeface="Arial"/>
              </a:rPr>
              <a:t>CHANGE THE WORLD</a:t>
            </a:r>
          </a:p>
        </p:txBody>
      </p:sp>
      <p:pic>
        <p:nvPicPr>
          <p:cNvPr id="8" name="Picture 7" descr="UCL Engineering logo reverse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63" y="6443359"/>
            <a:ext cx="1948949" cy="5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420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04" y="1629608"/>
            <a:ext cx="10688635" cy="5721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5620" y="4792655"/>
            <a:ext cx="247674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12,000 books</a:t>
            </a:r>
          </a:p>
          <a:p>
            <a:r>
              <a:rPr lang="en-US" dirty="0"/>
              <a:t>770,000,000 words</a:t>
            </a:r>
          </a:p>
          <a:p>
            <a:r>
              <a:rPr lang="en-US" dirty="0"/>
              <a:t>4.6 gigabytes</a:t>
            </a:r>
          </a:p>
        </p:txBody>
      </p:sp>
    </p:spTree>
    <p:extLst>
      <p:ext uri="{BB962C8B-B14F-4D97-AF65-F5344CB8AC3E}">
        <p14:creationId xmlns:p14="http://schemas.microsoft.com/office/powerpoint/2010/main" val="28557070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6466" y="2204696"/>
            <a:ext cx="10688635" cy="5721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1818" y="4207990"/>
            <a:ext cx="262123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shipping container</a:t>
            </a:r>
          </a:p>
          <a:p>
            <a:r>
              <a:rPr lang="en-US" dirty="0"/>
              <a:t>12,000 books</a:t>
            </a:r>
          </a:p>
          <a:p>
            <a:r>
              <a:rPr lang="en-US" dirty="0"/>
              <a:t>770,000,000 words</a:t>
            </a:r>
          </a:p>
          <a:p>
            <a:r>
              <a:rPr lang="en-US" dirty="0"/>
              <a:t>4.6 gigabytes</a:t>
            </a:r>
          </a:p>
        </p:txBody>
      </p:sp>
    </p:spTree>
    <p:extLst>
      <p:ext uri="{BB962C8B-B14F-4D97-AF65-F5344CB8AC3E}">
        <p14:creationId xmlns:p14="http://schemas.microsoft.com/office/powerpoint/2010/main" val="153547989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" y="2141288"/>
            <a:ext cx="10171141" cy="5721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148" y="1559548"/>
            <a:ext cx="23214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ship</a:t>
            </a:r>
          </a:p>
          <a:p>
            <a:r>
              <a:rPr lang="en-US" dirty="0"/>
              <a:t>18,000 containers</a:t>
            </a:r>
          </a:p>
          <a:p>
            <a:r>
              <a:rPr lang="en-US" dirty="0"/>
              <a:t>216 million books</a:t>
            </a:r>
          </a:p>
          <a:p>
            <a:r>
              <a:rPr lang="en-US" dirty="0"/>
              <a:t>14 trillion words</a:t>
            </a:r>
          </a:p>
          <a:p>
            <a:r>
              <a:rPr lang="en-US" dirty="0"/>
              <a:t>83,000 gigabytes</a:t>
            </a:r>
          </a:p>
        </p:txBody>
      </p:sp>
    </p:spTree>
    <p:extLst>
      <p:ext uri="{BB962C8B-B14F-4D97-AF65-F5344CB8AC3E}">
        <p14:creationId xmlns:p14="http://schemas.microsoft.com/office/powerpoint/2010/main" val="32080591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Index: 100 million gigabytes.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ship = 83,000 gigabytes.</a:t>
            </a:r>
          </a:p>
          <a:p>
            <a:r>
              <a:rPr lang="en-US" dirty="0"/>
              <a:t>We’re going to need all the world’s ships.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9822"/>
            <a:ext cx="10688638" cy="60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8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million gigabytes.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My phone: 3 gigabytes of RAM</a:t>
            </a:r>
          </a:p>
          <a:p>
            <a:r>
              <a:rPr lang="en-US" dirty="0"/>
              <a:t>My laptop: 16 gigabytes of RAM</a:t>
            </a:r>
          </a:p>
          <a:p>
            <a:r>
              <a:rPr lang="en-US" dirty="0"/>
              <a:t>Very high end server: 10,000 gigabytes of RAM</a:t>
            </a:r>
          </a:p>
          <a:p>
            <a:endParaRPr lang="en-US" dirty="0"/>
          </a:p>
          <a:p>
            <a:r>
              <a:rPr lang="en-US" dirty="0"/>
              <a:t>Need 10,000 servers just to hold </a:t>
            </a:r>
            <a:r>
              <a:rPr lang="en-US" dirty="0">
                <a:solidFill>
                  <a:srgbClr val="C0504D"/>
                </a:solidFill>
              </a:rPr>
              <a:t>one copy </a:t>
            </a:r>
            <a:r>
              <a:rPr lang="en-US" dirty="0"/>
              <a:t>of the index.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192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oogle-datacenter-tech-2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5554" r="5000" b="-7912"/>
          <a:stretch/>
        </p:blipFill>
        <p:spPr>
          <a:xfrm>
            <a:off x="0" y="0"/>
            <a:ext cx="10688638" cy="8137262"/>
          </a:xfrm>
        </p:spPr>
      </p:pic>
    </p:spTree>
    <p:extLst>
      <p:ext uri="{BB962C8B-B14F-4D97-AF65-F5344CB8AC3E}">
        <p14:creationId xmlns:p14="http://schemas.microsoft.com/office/powerpoint/2010/main" val="40210690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oogle-datacenter-tech-0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-478459" y="1"/>
            <a:ext cx="11532074" cy="7562849"/>
          </a:xfrm>
        </p:spPr>
      </p:pic>
    </p:spTree>
    <p:extLst>
      <p:ext uri="{BB962C8B-B14F-4D97-AF65-F5344CB8AC3E}">
        <p14:creationId xmlns:p14="http://schemas.microsoft.com/office/powerpoint/2010/main" val="9657917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google-datacenter-tech-0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-478459" y="1"/>
            <a:ext cx="11532074" cy="75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074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" descr="google-datacenter-tech-0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-478459" y="1"/>
            <a:ext cx="11532074" cy="75628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122" y="745078"/>
            <a:ext cx="948220" cy="4927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168342" y="745078"/>
            <a:ext cx="3708217" cy="4961462"/>
            <a:chOff x="1168342" y="745078"/>
            <a:chExt cx="3708217" cy="4961462"/>
          </a:xfrm>
        </p:grpSpPr>
        <p:sp>
          <p:nvSpPr>
            <p:cNvPr id="5" name="Rounded Rectangle 4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cxnSp>
          <p:nvCxnSpPr>
            <p:cNvPr id="13" name="Curved Connector 12"/>
            <p:cNvCxnSpPr>
              <a:stCxn id="4" idx="3"/>
              <a:endCxn id="5" idx="1"/>
            </p:cNvCxnSpPr>
            <p:nvPr/>
          </p:nvCxnSpPr>
          <p:spPr>
            <a:xfrm flipV="1">
              <a:off x="1168342" y="1075278"/>
              <a:ext cx="3030917" cy="2133600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endCxn id="6" idx="1"/>
            </p:cNvCxnSpPr>
            <p:nvPr/>
          </p:nvCxnSpPr>
          <p:spPr>
            <a:xfrm flipV="1">
              <a:off x="1320742" y="1888078"/>
              <a:ext cx="2878517" cy="1320800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4" idx="3"/>
              <a:endCxn id="7" idx="1"/>
            </p:cNvCxnSpPr>
            <p:nvPr/>
          </p:nvCxnSpPr>
          <p:spPr>
            <a:xfrm flipV="1">
              <a:off x="1168342" y="2700878"/>
              <a:ext cx="3030917" cy="508000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4" idx="3"/>
              <a:endCxn id="8" idx="1"/>
            </p:cNvCxnSpPr>
            <p:nvPr/>
          </p:nvCxnSpPr>
          <p:spPr>
            <a:xfrm>
              <a:off x="1168342" y="3208878"/>
              <a:ext cx="3030917" cy="541862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4" idx="3"/>
              <a:endCxn id="9" idx="1"/>
            </p:cNvCxnSpPr>
            <p:nvPr/>
          </p:nvCxnSpPr>
          <p:spPr>
            <a:xfrm>
              <a:off x="1168342" y="3208878"/>
              <a:ext cx="3030917" cy="1354662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4" idx="3"/>
            </p:cNvCxnSpPr>
            <p:nvPr/>
          </p:nvCxnSpPr>
          <p:spPr>
            <a:xfrm>
              <a:off x="1168342" y="3208878"/>
              <a:ext cx="3030917" cy="2006589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435331" y="1216516"/>
            <a:ext cx="45040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Divide the index into 10,000 shards.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Each shard indexes 1/10,000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of the Internet.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One server per shard.</a:t>
            </a:r>
          </a:p>
        </p:txBody>
      </p:sp>
    </p:spTree>
    <p:extLst>
      <p:ext uri="{BB962C8B-B14F-4D97-AF65-F5344CB8AC3E}">
        <p14:creationId xmlns:p14="http://schemas.microsoft.com/office/powerpoint/2010/main" val="331407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 descr="google-datacenter-tech-0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-478459" y="1"/>
            <a:ext cx="11532074" cy="75628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122" y="745078"/>
            <a:ext cx="948220" cy="4927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99259" y="745078"/>
            <a:ext cx="677300" cy="4961462"/>
            <a:chOff x="4199259" y="745078"/>
            <a:chExt cx="677300" cy="4961462"/>
          </a:xfrm>
        </p:grpSpPr>
        <p:sp>
          <p:nvSpPr>
            <p:cNvPr id="5" name="Rounded Rectangle 4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Shard</a:t>
              </a:r>
            </a:p>
          </p:txBody>
        </p:sp>
      </p:grpSp>
      <p:cxnSp>
        <p:nvCxnSpPr>
          <p:cNvPr id="13" name="Curved Connector 12"/>
          <p:cNvCxnSpPr>
            <a:stCxn id="4" idx="3"/>
            <a:endCxn id="5" idx="1"/>
          </p:cNvCxnSpPr>
          <p:nvPr/>
        </p:nvCxnSpPr>
        <p:spPr>
          <a:xfrm flipV="1">
            <a:off x="1168342" y="1075278"/>
            <a:ext cx="3030917" cy="21336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6" idx="1"/>
          </p:cNvCxnSpPr>
          <p:nvPr/>
        </p:nvCxnSpPr>
        <p:spPr>
          <a:xfrm flipV="1">
            <a:off x="1320742" y="1888078"/>
            <a:ext cx="2878517" cy="1320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4" idx="3"/>
            <a:endCxn id="7" idx="1"/>
          </p:cNvCxnSpPr>
          <p:nvPr/>
        </p:nvCxnSpPr>
        <p:spPr>
          <a:xfrm flipV="1">
            <a:off x="1168342" y="2700878"/>
            <a:ext cx="3030917" cy="5080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3"/>
            <a:endCxn id="8" idx="1"/>
          </p:cNvCxnSpPr>
          <p:nvPr/>
        </p:nvCxnSpPr>
        <p:spPr>
          <a:xfrm>
            <a:off x="1168342" y="3208878"/>
            <a:ext cx="3030917" cy="54186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4" idx="3"/>
            <a:endCxn id="9" idx="1"/>
          </p:cNvCxnSpPr>
          <p:nvPr/>
        </p:nvCxnSpPr>
        <p:spPr>
          <a:xfrm>
            <a:off x="1168342" y="3208878"/>
            <a:ext cx="3030917" cy="135466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4" idx="3"/>
          </p:cNvCxnSpPr>
          <p:nvPr/>
        </p:nvCxnSpPr>
        <p:spPr>
          <a:xfrm>
            <a:off x="1168342" y="3208878"/>
            <a:ext cx="3030917" cy="200658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35331" y="1216516"/>
            <a:ext cx="45040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Divide the index into 10,000 shards.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Each shard indexes 1/10,000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 of the Internet.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One server per shard.</a:t>
            </a:r>
          </a:p>
        </p:txBody>
      </p:sp>
    </p:spTree>
    <p:extLst>
      <p:ext uri="{BB962C8B-B14F-4D97-AF65-F5344CB8AC3E}">
        <p14:creationId xmlns:p14="http://schemas.microsoft.com/office/powerpoint/2010/main" val="1572818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053E-6 4.16107E-6 L -0.23923 4.16107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20 at 13.4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4" y="573618"/>
            <a:ext cx="8039100" cy="31369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0" y="4267185"/>
            <a:ext cx="9194400" cy="2847333"/>
          </a:xfrm>
        </p:spPr>
        <p:txBody>
          <a:bodyPr/>
          <a:lstStyle/>
          <a:p>
            <a:r>
              <a:rPr lang="en-US" i="1" dirty="0">
                <a:solidFill>
                  <a:schemeClr val="accent2"/>
                </a:solidFill>
                <a:latin typeface="+mn-lt"/>
              </a:rPr>
              <a:t>How do they do that?</a:t>
            </a:r>
          </a:p>
        </p:txBody>
      </p:sp>
      <p:pic>
        <p:nvPicPr>
          <p:cNvPr id="2" name="Picture 1" descr="Screen Shot 2018-05-02 at 09.19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413" b="17809"/>
          <a:stretch/>
        </p:blipFill>
        <p:spPr>
          <a:xfrm>
            <a:off x="989845" y="922126"/>
            <a:ext cx="8890836" cy="3048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4571333" y="2395999"/>
            <a:ext cx="1710182" cy="660400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09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" descr="google-datacenter-tech-0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-478459" y="1"/>
            <a:ext cx="11532074" cy="7562849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1473127" y="2334316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9,998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473127" y="5001370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1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473127" y="4185621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2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473127" y="3378013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3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473127" y="1518567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9,999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473127" y="706151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10,000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42462" y="745080"/>
            <a:ext cx="677300" cy="4961462"/>
            <a:chOff x="4199259" y="745078"/>
            <a:chExt cx="677300" cy="4961462"/>
          </a:xfrm>
        </p:grpSpPr>
        <p:sp>
          <p:nvSpPr>
            <p:cNvPr id="5" name="Rounded Rectangle 4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13437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Content Placeholder 3" descr="google-datacenter-tech-0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-478459" y="1"/>
            <a:ext cx="11532074" cy="7562849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1473127" y="2334316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9,998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1473127" y="5001370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1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473127" y="4185621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2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1473127" y="3378013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3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473127" y="1518567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9,999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1473127" y="706151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10,000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642462" y="745080"/>
            <a:ext cx="677300" cy="4961462"/>
            <a:chOff x="4199259" y="745078"/>
            <a:chExt cx="677300" cy="4961462"/>
          </a:xfrm>
        </p:grpSpPr>
        <p:sp>
          <p:nvSpPr>
            <p:cNvPr id="84" name="Rounded Rectangle 83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400394" y="745080"/>
            <a:ext cx="677300" cy="4961462"/>
            <a:chOff x="4199259" y="745078"/>
            <a:chExt cx="677300" cy="4961462"/>
          </a:xfrm>
        </p:grpSpPr>
        <p:sp>
          <p:nvSpPr>
            <p:cNvPr id="91" name="Rounded Rectangle 90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158326" y="745080"/>
            <a:ext cx="677300" cy="4961462"/>
            <a:chOff x="4199259" y="745078"/>
            <a:chExt cx="677300" cy="4961462"/>
          </a:xfrm>
        </p:grpSpPr>
        <p:sp>
          <p:nvSpPr>
            <p:cNvPr id="98" name="Rounded Rectangle 97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916258" y="745080"/>
            <a:ext cx="677300" cy="4961462"/>
            <a:chOff x="4199259" y="745078"/>
            <a:chExt cx="677300" cy="4961462"/>
          </a:xfrm>
        </p:grpSpPr>
        <p:sp>
          <p:nvSpPr>
            <p:cNvPr id="105" name="Rounded Rectangle 104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90" y="745080"/>
            <a:ext cx="677300" cy="4961462"/>
            <a:chOff x="4199259" y="745078"/>
            <a:chExt cx="677300" cy="4961462"/>
          </a:xfrm>
        </p:grpSpPr>
        <p:sp>
          <p:nvSpPr>
            <p:cNvPr id="112" name="Rounded Rectangle 111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432122" y="745080"/>
            <a:ext cx="677300" cy="4961462"/>
            <a:chOff x="4199259" y="745078"/>
            <a:chExt cx="677300" cy="4961462"/>
          </a:xfrm>
        </p:grpSpPr>
        <p:sp>
          <p:nvSpPr>
            <p:cNvPr id="119" name="Rounded Rectangle 118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190054" y="745080"/>
            <a:ext cx="677300" cy="4961462"/>
            <a:chOff x="4199259" y="745078"/>
            <a:chExt cx="677300" cy="4961462"/>
          </a:xfrm>
        </p:grpSpPr>
        <p:sp>
          <p:nvSpPr>
            <p:cNvPr id="126" name="Rounded Rectangle 125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6947986" y="745080"/>
            <a:ext cx="677300" cy="4961462"/>
            <a:chOff x="4199259" y="745078"/>
            <a:chExt cx="677300" cy="4961462"/>
          </a:xfrm>
        </p:grpSpPr>
        <p:sp>
          <p:nvSpPr>
            <p:cNvPr id="133" name="Rounded Rectangle 132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7705918" y="745080"/>
            <a:ext cx="677300" cy="4961462"/>
            <a:chOff x="4199259" y="745078"/>
            <a:chExt cx="677300" cy="4961462"/>
          </a:xfrm>
        </p:grpSpPr>
        <p:sp>
          <p:nvSpPr>
            <p:cNvPr id="140" name="Rounded Rectangle 139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3" name="Rounded Rectangle 142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4" name="Rounded Rectangle 143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586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Content Placeholder 3" descr="google-datacenter-tech-0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-478459" y="1"/>
            <a:ext cx="11532074" cy="7562849"/>
          </a:xfrm>
          <a:prstGeom prst="rect">
            <a:avLst/>
          </a:prstGeom>
        </p:spPr>
      </p:pic>
      <p:sp>
        <p:nvSpPr>
          <p:cNvPr id="80" name="Rounded Rectangle 79"/>
          <p:cNvSpPr/>
          <p:nvPr/>
        </p:nvSpPr>
        <p:spPr>
          <a:xfrm>
            <a:off x="1473127" y="2334316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9,998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473127" y="5001370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1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473127" y="4185621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2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1473127" y="3378013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3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1473127" y="1518567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9,999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1473127" y="706151"/>
            <a:ext cx="7031603" cy="7537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Shard 10,000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1642462" y="745080"/>
            <a:ext cx="677300" cy="4961462"/>
            <a:chOff x="4199259" y="745078"/>
            <a:chExt cx="677300" cy="4961462"/>
          </a:xfrm>
        </p:grpSpPr>
        <p:sp>
          <p:nvSpPr>
            <p:cNvPr id="89" name="Rounded Rectangle 88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sp>
        <p:nvSpPr>
          <p:cNvPr id="99" name="Rounded Rectangle 98"/>
          <p:cNvSpPr/>
          <p:nvPr/>
        </p:nvSpPr>
        <p:spPr>
          <a:xfrm>
            <a:off x="2400394" y="7450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2400394" y="15578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2400394" y="23706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400394" y="34205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400394" y="42333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3158326" y="7450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3158326" y="15578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158326" y="34205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3158326" y="50461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3916258" y="745080"/>
            <a:ext cx="677300" cy="4961462"/>
            <a:chOff x="4199259" y="745078"/>
            <a:chExt cx="677300" cy="4961462"/>
          </a:xfrm>
        </p:grpSpPr>
        <p:sp>
          <p:nvSpPr>
            <p:cNvPr id="113" name="Rounded Rectangle 112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sp>
        <p:nvSpPr>
          <p:cNvPr id="121" name="Rounded Rectangle 120"/>
          <p:cNvSpPr/>
          <p:nvPr/>
        </p:nvSpPr>
        <p:spPr>
          <a:xfrm>
            <a:off x="4674190" y="15578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4674190" y="23706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23" name="Rounded Rectangle 122"/>
          <p:cNvSpPr/>
          <p:nvPr/>
        </p:nvSpPr>
        <p:spPr>
          <a:xfrm>
            <a:off x="4674190" y="34205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4674190" y="42333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4674190" y="50461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27" name="Rounded Rectangle 126"/>
          <p:cNvSpPr/>
          <p:nvPr/>
        </p:nvSpPr>
        <p:spPr>
          <a:xfrm>
            <a:off x="5432122" y="7450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29" name="Rounded Rectangle 128"/>
          <p:cNvSpPr/>
          <p:nvPr/>
        </p:nvSpPr>
        <p:spPr>
          <a:xfrm>
            <a:off x="5432122" y="23706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5432122" y="34205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432122" y="42333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32" name="Rounded Rectangle 131"/>
          <p:cNvSpPr/>
          <p:nvPr/>
        </p:nvSpPr>
        <p:spPr>
          <a:xfrm>
            <a:off x="5432122" y="50461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190054" y="7450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35" name="Rounded Rectangle 134"/>
          <p:cNvSpPr/>
          <p:nvPr/>
        </p:nvSpPr>
        <p:spPr>
          <a:xfrm>
            <a:off x="6190054" y="15578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36" name="Rounded Rectangle 135"/>
          <p:cNvSpPr/>
          <p:nvPr/>
        </p:nvSpPr>
        <p:spPr>
          <a:xfrm>
            <a:off x="6190054" y="2370680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00394" y="745080"/>
            <a:ext cx="4466960" cy="4961462"/>
            <a:chOff x="2400394" y="745080"/>
            <a:chExt cx="4466960" cy="4961462"/>
          </a:xfrm>
        </p:grpSpPr>
        <p:sp>
          <p:nvSpPr>
            <p:cNvPr id="104" name="Rounded Rectangle 103"/>
            <p:cNvSpPr/>
            <p:nvPr/>
          </p:nvSpPr>
          <p:spPr>
            <a:xfrm>
              <a:off x="2400394" y="5046142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3158326" y="237068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158326" y="4233342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4674190" y="74508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5432122" y="155788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6190054" y="3420542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sp>
        <p:nvSpPr>
          <p:cNvPr id="138" name="Rounded Rectangle 137"/>
          <p:cNvSpPr/>
          <p:nvPr/>
        </p:nvSpPr>
        <p:spPr>
          <a:xfrm>
            <a:off x="6190054" y="42333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sp>
        <p:nvSpPr>
          <p:cNvPr id="139" name="Rounded Rectangle 138"/>
          <p:cNvSpPr/>
          <p:nvPr/>
        </p:nvSpPr>
        <p:spPr>
          <a:xfrm>
            <a:off x="6190054" y="5046142"/>
            <a:ext cx="6773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Server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6947986" y="745080"/>
            <a:ext cx="677300" cy="4961462"/>
            <a:chOff x="4199259" y="745078"/>
            <a:chExt cx="677300" cy="4961462"/>
          </a:xfrm>
        </p:grpSpPr>
        <p:sp>
          <p:nvSpPr>
            <p:cNvPr id="141" name="Rounded Rectangle 140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3" name="Rounded Rectangle 142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4" name="Rounded Rectangle 143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7705918" y="745080"/>
            <a:ext cx="677300" cy="4961462"/>
            <a:chOff x="4199259" y="745078"/>
            <a:chExt cx="677300" cy="4961462"/>
          </a:xfrm>
        </p:grpSpPr>
        <p:sp>
          <p:nvSpPr>
            <p:cNvPr id="148" name="Rounded Rectangle 147"/>
            <p:cNvSpPr/>
            <p:nvPr/>
          </p:nvSpPr>
          <p:spPr>
            <a:xfrm>
              <a:off x="4199259" y="7450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9259" y="15578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50" name="Rounded Rectangle 149"/>
            <p:cNvSpPr/>
            <p:nvPr/>
          </p:nvSpPr>
          <p:spPr>
            <a:xfrm>
              <a:off x="4199259" y="2370678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51" name="Rounded Rectangle 150"/>
            <p:cNvSpPr/>
            <p:nvPr/>
          </p:nvSpPr>
          <p:spPr>
            <a:xfrm>
              <a:off x="4199259" y="34205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99259" y="42333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99259" y="5046140"/>
              <a:ext cx="6773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35380" y="1405480"/>
            <a:ext cx="3771340" cy="4675590"/>
            <a:chOff x="2735380" y="1405480"/>
            <a:chExt cx="3771340" cy="4675590"/>
          </a:xfrm>
        </p:grpSpPr>
        <p:cxnSp>
          <p:nvCxnSpPr>
            <p:cNvPr id="12" name="Curved Connector 11"/>
            <p:cNvCxnSpPr>
              <a:stCxn id="3" idx="0"/>
              <a:endCxn id="21" idx="2"/>
            </p:cNvCxnSpPr>
            <p:nvPr/>
          </p:nvCxnSpPr>
          <p:spPr>
            <a:xfrm rot="16200000" flipV="1">
              <a:off x="3566757" y="4875165"/>
              <a:ext cx="374528" cy="2037282"/>
            </a:xfrm>
            <a:prstGeom prst="curvedConnector3">
              <a:avLst/>
            </a:prstGeom>
            <a:ln w="5715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/>
            <p:cNvCxnSpPr>
              <a:stCxn id="3" idx="0"/>
              <a:endCxn id="29" idx="2"/>
            </p:cNvCxnSpPr>
            <p:nvPr/>
          </p:nvCxnSpPr>
          <p:spPr>
            <a:xfrm rot="16200000" flipV="1">
              <a:off x="3537491" y="4845899"/>
              <a:ext cx="1187328" cy="1283014"/>
            </a:xfrm>
            <a:prstGeom prst="curvedConnector3">
              <a:avLst>
                <a:gd name="adj1" fmla="val 50000"/>
              </a:avLst>
            </a:prstGeom>
            <a:ln w="5715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urved Connector 76"/>
            <p:cNvCxnSpPr>
              <a:stCxn id="3" idx="0"/>
              <a:endCxn id="59" idx="2"/>
            </p:cNvCxnSpPr>
            <p:nvPr/>
          </p:nvCxnSpPr>
          <p:spPr>
            <a:xfrm rot="5400000" flipH="1" flipV="1">
              <a:off x="4639627" y="4213977"/>
              <a:ext cx="2000128" cy="1734058"/>
            </a:xfrm>
            <a:prstGeom prst="curvedConnector3">
              <a:avLst>
                <a:gd name="adj1" fmla="val 50000"/>
              </a:avLst>
            </a:prstGeom>
            <a:ln w="5715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urved Connector 81"/>
            <p:cNvCxnSpPr>
              <a:stCxn id="3" idx="0"/>
            </p:cNvCxnSpPr>
            <p:nvPr/>
          </p:nvCxnSpPr>
          <p:spPr>
            <a:xfrm rot="16200000" flipV="1">
              <a:off x="2634654" y="3943062"/>
              <a:ext cx="2993003" cy="1283014"/>
            </a:xfrm>
            <a:prstGeom prst="curvedConnector3">
              <a:avLst>
                <a:gd name="adj1" fmla="val 50000"/>
              </a:avLst>
            </a:prstGeom>
            <a:ln w="5715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urved Connector 84"/>
            <p:cNvCxnSpPr>
              <a:stCxn id="3" idx="0"/>
              <a:endCxn id="50" idx="2"/>
            </p:cNvCxnSpPr>
            <p:nvPr/>
          </p:nvCxnSpPr>
          <p:spPr>
            <a:xfrm rot="5400000" flipH="1" flipV="1">
              <a:off x="3331162" y="3659780"/>
              <a:ext cx="3862790" cy="979790"/>
            </a:xfrm>
            <a:prstGeom prst="curvedConnector3">
              <a:avLst>
                <a:gd name="adj1" fmla="val 50000"/>
              </a:avLst>
            </a:prstGeom>
            <a:ln w="5715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/>
            <p:cNvCxnSpPr>
              <a:stCxn id="3" idx="0"/>
              <a:endCxn id="42" idx="2"/>
            </p:cNvCxnSpPr>
            <p:nvPr/>
          </p:nvCxnSpPr>
          <p:spPr>
            <a:xfrm rot="5400000" flipH="1" flipV="1">
              <a:off x="2547628" y="3630514"/>
              <a:ext cx="4675590" cy="225522"/>
            </a:xfrm>
            <a:prstGeom prst="curvedConnector3">
              <a:avLst>
                <a:gd name="adj1" fmla="val 50000"/>
              </a:avLst>
            </a:prstGeom>
            <a:ln w="5715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2"/>
          <p:cNvSpPr/>
          <p:nvPr/>
        </p:nvSpPr>
        <p:spPr>
          <a:xfrm>
            <a:off x="3749280" y="6081070"/>
            <a:ext cx="2046763" cy="50034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query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91103" y="5802562"/>
            <a:ext cx="41710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Query must be sent to one server from every shard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00394" y="745079"/>
            <a:ext cx="4466960" cy="4961462"/>
            <a:chOff x="2400394" y="745079"/>
            <a:chExt cx="4466960" cy="4961462"/>
          </a:xfrm>
        </p:grpSpPr>
        <p:sp>
          <p:nvSpPr>
            <p:cNvPr id="161" name="Rounded Rectangle 160"/>
            <p:cNvSpPr/>
            <p:nvPr/>
          </p:nvSpPr>
          <p:spPr>
            <a:xfrm>
              <a:off x="2400394" y="5046141"/>
              <a:ext cx="677300" cy="660400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3158326" y="2370679"/>
              <a:ext cx="677300" cy="660400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3158326" y="4233341"/>
              <a:ext cx="677300" cy="660400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674190" y="745079"/>
              <a:ext cx="677300" cy="660400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5432122" y="1557879"/>
              <a:ext cx="677300" cy="660400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6190054" y="3420541"/>
              <a:ext cx="677300" cy="660400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</p:grpSp>
      <p:sp>
        <p:nvSpPr>
          <p:cNvPr id="167" name="Rounded Rectangle 166"/>
          <p:cNvSpPr/>
          <p:nvPr/>
        </p:nvSpPr>
        <p:spPr>
          <a:xfrm>
            <a:off x="3705689" y="6102440"/>
            <a:ext cx="2046763" cy="500341"/>
          </a:xfrm>
          <a:prstGeom prst="roundRect">
            <a:avLst/>
          </a:prstGeom>
          <a:solidFill>
            <a:srgbClr val="F18E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answer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07888" y="1405481"/>
            <a:ext cx="3771340" cy="4675590"/>
            <a:chOff x="2887780" y="1557880"/>
            <a:chExt cx="3771340" cy="4675590"/>
          </a:xfrm>
        </p:grpSpPr>
        <p:cxnSp>
          <p:nvCxnSpPr>
            <p:cNvPr id="154" name="Curved Connector 153"/>
            <p:cNvCxnSpPr/>
            <p:nvPr/>
          </p:nvCxnSpPr>
          <p:spPr>
            <a:xfrm rot="16200000" flipV="1">
              <a:off x="3719157" y="5027565"/>
              <a:ext cx="374528" cy="2037282"/>
            </a:xfrm>
            <a:prstGeom prst="curvedConnector3">
              <a:avLst/>
            </a:prstGeom>
            <a:ln w="76200" cmpd="sng">
              <a:solidFill>
                <a:schemeClr val="accent6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154"/>
            <p:cNvCxnSpPr/>
            <p:nvPr/>
          </p:nvCxnSpPr>
          <p:spPr>
            <a:xfrm rot="16200000" flipV="1">
              <a:off x="3689891" y="4998299"/>
              <a:ext cx="1187328" cy="1283014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accent6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urved Connector 155"/>
            <p:cNvCxnSpPr/>
            <p:nvPr/>
          </p:nvCxnSpPr>
          <p:spPr>
            <a:xfrm rot="5400000" flipH="1" flipV="1">
              <a:off x="4792027" y="4366377"/>
              <a:ext cx="2000128" cy="1734058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accent6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urved Connector 156"/>
            <p:cNvCxnSpPr/>
            <p:nvPr/>
          </p:nvCxnSpPr>
          <p:spPr>
            <a:xfrm rot="16200000" flipV="1">
              <a:off x="2787054" y="4095462"/>
              <a:ext cx="2993003" cy="1283014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accent6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urved Connector 157"/>
            <p:cNvCxnSpPr/>
            <p:nvPr/>
          </p:nvCxnSpPr>
          <p:spPr>
            <a:xfrm rot="5400000" flipH="1" flipV="1">
              <a:off x="3483562" y="3812180"/>
              <a:ext cx="3862790" cy="979790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accent6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urved Connector 158"/>
            <p:cNvCxnSpPr/>
            <p:nvPr/>
          </p:nvCxnSpPr>
          <p:spPr>
            <a:xfrm rot="5400000" flipH="1" flipV="1">
              <a:off x="2700028" y="3782914"/>
              <a:ext cx="4675590" cy="225522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accent6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TextBox 167"/>
          <p:cNvSpPr txBox="1"/>
          <p:nvPr/>
        </p:nvSpPr>
        <p:spPr>
          <a:xfrm>
            <a:off x="6243503" y="5954962"/>
            <a:ext cx="41710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Each server searches the index for its part of the web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190054" y="5802562"/>
            <a:ext cx="417101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Results from each server are merges and ranked to create your answer</a:t>
            </a:r>
          </a:p>
        </p:txBody>
      </p:sp>
    </p:spTree>
    <p:extLst>
      <p:ext uri="{BB962C8B-B14F-4D97-AF65-F5344CB8AC3E}">
        <p14:creationId xmlns:p14="http://schemas.microsoft.com/office/powerpoint/2010/main" val="148033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3" grpId="0"/>
      <p:bldP spid="93" grpId="1"/>
      <p:bldP spid="167" grpId="1" animBg="1"/>
      <p:bldP spid="167" grpId="2" animBg="1"/>
      <p:bldP spid="168" grpId="0"/>
      <p:bldP spid="168" grpId="1"/>
      <p:bldP spid="169" grpId="0"/>
      <p:bldP spid="16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20 at 13.4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4" y="573618"/>
            <a:ext cx="8039100" cy="31369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0" y="4267185"/>
            <a:ext cx="9790428" cy="2847333"/>
          </a:xfrm>
        </p:spPr>
        <p:txBody>
          <a:bodyPr/>
          <a:lstStyle/>
          <a:p>
            <a:r>
              <a:rPr lang="en-US" dirty="0">
                <a:solidFill>
                  <a:srgbClr val="800000"/>
                </a:solidFill>
                <a:latin typeface="+mn-lt"/>
              </a:rPr>
              <a:t>When you search on Google, 10,000 servers each run your search on part of the index of 30 trillion web pages.   </a:t>
            </a:r>
          </a:p>
          <a:p>
            <a:r>
              <a:rPr lang="en-US" dirty="0">
                <a:solidFill>
                  <a:srgbClr val="800000"/>
                </a:solidFill>
                <a:latin typeface="+mn-lt"/>
              </a:rPr>
              <a:t>Other servers merge the answers and rank them.</a:t>
            </a:r>
          </a:p>
          <a:p>
            <a:r>
              <a:rPr lang="en-US" i="1" dirty="0">
                <a:solidFill>
                  <a:srgbClr val="F18E00"/>
                </a:solidFill>
                <a:latin typeface="+mn-lt"/>
              </a:rPr>
              <a:t>You get a result in less than a second. </a:t>
            </a:r>
          </a:p>
        </p:txBody>
      </p:sp>
      <p:pic>
        <p:nvPicPr>
          <p:cNvPr id="8" name="Picture 7" descr="Screen Shot 2018-05-02 at 09.19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413" b="17809"/>
          <a:stretch/>
        </p:blipFill>
        <p:spPr>
          <a:xfrm>
            <a:off x="989845" y="922126"/>
            <a:ext cx="8890836" cy="3048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4891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20 at 13.4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4" y="573618"/>
            <a:ext cx="8039100" cy="31369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0" y="4267185"/>
            <a:ext cx="9194400" cy="2847333"/>
          </a:xfrm>
        </p:spPr>
        <p:txBody>
          <a:bodyPr/>
          <a:lstStyle/>
          <a:p>
            <a:r>
              <a:rPr lang="en-US" i="1" dirty="0">
                <a:solidFill>
                  <a:srgbClr val="C0504D"/>
                </a:solidFill>
                <a:latin typeface="+mn-lt"/>
              </a:rPr>
              <a:t>First, build an index.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latin typeface="+mn-lt"/>
              </a:rPr>
              <a:t>Need to download 30 trillion web pages every few days.</a:t>
            </a:r>
          </a:p>
        </p:txBody>
      </p:sp>
      <p:pic>
        <p:nvPicPr>
          <p:cNvPr id="8" name="Picture 7" descr="Screen Shot 2018-05-02 at 09.19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413" b="17809"/>
          <a:stretch/>
        </p:blipFill>
        <p:spPr>
          <a:xfrm>
            <a:off x="989845" y="922126"/>
            <a:ext cx="8890836" cy="3048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Oval 11"/>
          <p:cNvSpPr/>
          <p:nvPr/>
        </p:nvSpPr>
        <p:spPr>
          <a:xfrm>
            <a:off x="4571333" y="2395999"/>
            <a:ext cx="1710182" cy="660400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55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20 at 13.4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4" y="573618"/>
            <a:ext cx="8039100" cy="31369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0" y="4267185"/>
            <a:ext cx="9194400" cy="2847333"/>
          </a:xfrm>
        </p:spPr>
        <p:txBody>
          <a:bodyPr/>
          <a:lstStyle/>
          <a:p>
            <a:r>
              <a:rPr lang="en-US" i="1" dirty="0">
                <a:solidFill>
                  <a:schemeClr val="accent2"/>
                </a:solidFill>
                <a:latin typeface="+mn-lt"/>
              </a:rPr>
              <a:t>A </a:t>
            </a:r>
            <a:r>
              <a:rPr lang="en-US" b="1" i="1" dirty="0">
                <a:solidFill>
                  <a:schemeClr val="accent2"/>
                </a:solidFill>
                <a:latin typeface="+mn-lt"/>
              </a:rPr>
              <a:t>really really big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index.</a:t>
            </a:r>
          </a:p>
          <a:p>
            <a:pPr marL="457200" indent="-457200">
              <a:buFont typeface="Arial"/>
              <a:buChar char="•"/>
            </a:pPr>
            <a:r>
              <a:rPr lang="en-US" i="1" dirty="0">
                <a:latin typeface="+mn-lt"/>
              </a:rPr>
              <a:t>100 million gigabytes.</a:t>
            </a:r>
          </a:p>
          <a:p>
            <a:pPr marL="457200" indent="-457200">
              <a:buFont typeface="Arial"/>
              <a:buChar char="•"/>
            </a:pPr>
            <a:r>
              <a:rPr lang="en-US" i="1" dirty="0">
                <a:latin typeface="+mn-lt"/>
              </a:rPr>
              <a:t>Need to store the index in memory so it can be searched (</a:t>
            </a:r>
            <a:r>
              <a:rPr lang="en-US" i="1" dirty="0"/>
              <a:t>disks and flash drives are too slow)</a:t>
            </a:r>
            <a:endParaRPr lang="en-US" i="1" dirty="0">
              <a:latin typeface="+mn-lt"/>
            </a:endParaRPr>
          </a:p>
          <a:p>
            <a:pPr marL="457200" indent="-457200">
              <a:buFont typeface="Arial"/>
              <a:buChar char="•"/>
            </a:pPr>
            <a:endParaRPr lang="en-US" i="1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8" name="Picture 7" descr="Screen Shot 2018-05-02 at 09.19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413" b="17809"/>
          <a:stretch/>
        </p:blipFill>
        <p:spPr>
          <a:xfrm>
            <a:off x="989845" y="922126"/>
            <a:ext cx="8890836" cy="3048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Oval 11"/>
          <p:cNvSpPr/>
          <p:nvPr/>
        </p:nvSpPr>
        <p:spPr>
          <a:xfrm>
            <a:off x="4571333" y="2395999"/>
            <a:ext cx="1710182" cy="660400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8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20 at 13.4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4" y="573618"/>
            <a:ext cx="8039100" cy="31369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0" y="4267185"/>
            <a:ext cx="9194400" cy="2847333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solidFill>
                  <a:schemeClr val="accent2"/>
                </a:solidFill>
                <a:latin typeface="+mn-lt"/>
              </a:rPr>
              <a:t>Your query can be </a:t>
            </a:r>
            <a:r>
              <a:rPr lang="en-US" b="1" i="1" dirty="0">
                <a:solidFill>
                  <a:schemeClr val="accent2"/>
                </a:solidFill>
                <a:latin typeface="+mn-lt"/>
              </a:rPr>
              <a:t>any combination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of words.  </a:t>
            </a:r>
          </a:p>
          <a:p>
            <a:pPr marL="457200" indent="-457200">
              <a:buFont typeface="Arial"/>
              <a:buChar char="•"/>
            </a:pPr>
            <a:r>
              <a:rPr lang="en-US" i="1" dirty="0">
                <a:solidFill>
                  <a:srgbClr val="000000"/>
                </a:solidFill>
                <a:latin typeface="+mn-lt"/>
              </a:rPr>
              <a:t>Google doesn’t know in advance which parts of the index will match that </a:t>
            </a:r>
            <a:r>
              <a:rPr lang="en-US" b="1" i="1" dirty="0" err="1">
                <a:solidFill>
                  <a:srgbClr val="000000"/>
                </a:solidFill>
                <a:latin typeface="+mn-lt"/>
              </a:rPr>
              <a:t>combinaton</a:t>
            </a:r>
            <a:r>
              <a:rPr lang="en-US" i="1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i="1" dirty="0">
                <a:solidFill>
                  <a:srgbClr val="000000"/>
                </a:solidFill>
                <a:latin typeface="+mn-lt"/>
              </a:rPr>
              <a:t>Your query must meet the whole index!</a:t>
            </a:r>
          </a:p>
          <a:p>
            <a:r>
              <a:rPr lang="en-US" i="1" dirty="0">
                <a:solidFill>
                  <a:schemeClr val="accent6"/>
                </a:solidFill>
                <a:latin typeface="+mn-lt"/>
              </a:rPr>
              <a:t>	</a:t>
            </a:r>
          </a:p>
        </p:txBody>
      </p:sp>
      <p:pic>
        <p:nvPicPr>
          <p:cNvPr id="8" name="Picture 7" descr="Screen Shot 2018-05-02 at 09.19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413" b="17809"/>
          <a:stretch/>
        </p:blipFill>
        <p:spPr>
          <a:xfrm>
            <a:off x="989845" y="922126"/>
            <a:ext cx="8890836" cy="3048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Oval 11"/>
          <p:cNvSpPr/>
          <p:nvPr/>
        </p:nvSpPr>
        <p:spPr>
          <a:xfrm>
            <a:off x="4571333" y="2395999"/>
            <a:ext cx="1710182" cy="660400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03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84" y="2376000"/>
            <a:ext cx="9194400" cy="972000"/>
          </a:xfrm>
        </p:spPr>
        <p:txBody>
          <a:bodyPr/>
          <a:lstStyle/>
          <a:p>
            <a:pPr algn="ctr"/>
            <a:r>
              <a:rPr lang="en-US" dirty="0"/>
              <a:t>100 million gigabytes.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679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177" y="1249974"/>
            <a:ext cx="15437371" cy="8263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1203" y="4490242"/>
            <a:ext cx="192197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printed page</a:t>
            </a:r>
          </a:p>
          <a:p>
            <a:r>
              <a:rPr lang="en-US" dirty="0"/>
              <a:t>400 words</a:t>
            </a:r>
          </a:p>
          <a:p>
            <a:r>
              <a:rPr lang="en-US" dirty="0"/>
              <a:t>2400 bytes</a:t>
            </a:r>
          </a:p>
        </p:txBody>
      </p:sp>
    </p:spTree>
    <p:extLst>
      <p:ext uri="{BB962C8B-B14F-4D97-AF65-F5344CB8AC3E}">
        <p14:creationId xmlns:p14="http://schemas.microsoft.com/office/powerpoint/2010/main" val="5409414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409" y="819593"/>
            <a:ext cx="13715224" cy="7341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1203" y="4490242"/>
            <a:ext cx="186811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</a:t>
            </a:r>
          </a:p>
          <a:p>
            <a:r>
              <a:rPr lang="en-US" dirty="0"/>
              <a:t>64,000 words</a:t>
            </a:r>
          </a:p>
          <a:p>
            <a:r>
              <a:rPr lang="en-US" dirty="0"/>
              <a:t>380,000 bytes</a:t>
            </a:r>
          </a:p>
        </p:txBody>
      </p:sp>
    </p:spTree>
    <p:extLst>
      <p:ext uri="{BB962C8B-B14F-4D97-AF65-F5344CB8AC3E}">
        <p14:creationId xmlns:p14="http://schemas.microsoft.com/office/powerpoint/2010/main" val="17246823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3028" y="1451584"/>
            <a:ext cx="13074914" cy="6998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1203" y="4490242"/>
            <a:ext cx="216709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books</a:t>
            </a:r>
          </a:p>
          <a:p>
            <a:r>
              <a:rPr lang="en-US" dirty="0"/>
              <a:t>6,400,000 words</a:t>
            </a:r>
          </a:p>
          <a:p>
            <a:r>
              <a:rPr lang="en-US" dirty="0"/>
              <a:t>38 megabytes</a:t>
            </a:r>
          </a:p>
        </p:txBody>
      </p:sp>
    </p:spTree>
    <p:extLst>
      <p:ext uri="{BB962C8B-B14F-4D97-AF65-F5344CB8AC3E}">
        <p14:creationId xmlns:p14="http://schemas.microsoft.com/office/powerpoint/2010/main" val="11557183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CL Engineering 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Engineering Custom.thmx</Template>
  <TotalTime>19265</TotalTime>
  <Words>533</Words>
  <Application>Microsoft Macintosh PowerPoint</Application>
  <PresentationFormat>Custom</PresentationFormat>
  <Paragraphs>217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UCL Engineering Custom</vt:lpstr>
      <vt:lpstr>Searching the web</vt:lpstr>
      <vt:lpstr>PowerPoint Presentation</vt:lpstr>
      <vt:lpstr>PowerPoint Presentation</vt:lpstr>
      <vt:lpstr>PowerPoint Presentation</vt:lpstr>
      <vt:lpstr>PowerPoint Presentation</vt:lpstr>
      <vt:lpstr>100 million gigabytes.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Index: 100 million gigabytes.</vt:lpstr>
      <vt:lpstr>100 million gigabytes.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Ashby</dc:creator>
  <cp:lastModifiedBy>Handley, Mark</cp:lastModifiedBy>
  <cp:revision>151</cp:revision>
  <cp:lastPrinted>2012-11-07T10:28:53Z</cp:lastPrinted>
  <dcterms:created xsi:type="dcterms:W3CDTF">2012-08-20T18:59:30Z</dcterms:created>
  <dcterms:modified xsi:type="dcterms:W3CDTF">2018-10-30T08:03:00Z</dcterms:modified>
</cp:coreProperties>
</file>